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a.xml" ContentType="application/vnd.openxmlformats-officedocument.presentationml.slide+xml"/>
  <Override PartName="/ppt/slides/slide1b.xml" ContentType="application/vnd.openxmlformats-officedocument.presentationml.slide+xml"/>
  <Override PartName="/ppt/slides/slide1c.xml" ContentType="application/vnd.openxmlformats-officedocument.presentationml.slide+xml"/>
  <Override PartName="/ppt/tableStyles.xml" ContentType="application/vnd.openxmlformats-officedocument.presentationml.tableStyles+xml"/>
  <Override PartName="/ppt/slides/charts/chart25.xml" ContentType="application/vnd.openxmlformats-officedocument.drawingml.chart+xml"/>
  <Override PartName="/ppt/slides/charts/chart24.xml" ContentType="application/vnd.openxmlformats-officedocument.drawingml.chart+xml"/>
  <Override PartName="/ppt/slides/charts/chart2a.xml" ContentType="application/vnd.openxmlformats-officedocument.drawingml.chart+xml"/>
  <Override PartName="/ppt/slides/charts/chart29.xml" ContentType="application/vnd.openxmlformats-officedocument.drawingml.chart+xml"/>
  <Override PartName="/ppt/slides/charts/chart28.xml" ContentType="application/vnd.openxmlformats-officedocument.drawingml.chart+xml"/>
  <Override PartName="/ppt/slides/charts/chart2c.xml" ContentType="application/vnd.openxmlformats-officedocument.drawingml.chart+xml"/>
  <Override PartName="/ppt/slides/charts/chart36.xml" ContentType="application/vnd.openxmlformats-officedocument.drawingml.chart+xml"/>
  <Override PartName="/ppt/media/image4.bin" ContentType="image/x-emf"/>
  <Override PartName="/ppt/media/image3.bin" ContentType="image/x-emf"/>
  <Override PartName="/ppt/slides/charts/chart35.xml" ContentType="application/vnd.openxmlformats-officedocument.drawingml.chart+xml"/>
  <Override PartName="/ppt/slides/charts/chart34.xml" ContentType="application/vnd.openxmlformats-officedocument.drawingml.chart+xml"/>
  <Override PartName="/ppt/slides/charts/chart33.xml" ContentType="application/vnd.openxmlformats-officedocument.drawingml.chart+xml"/>
  <Override PartName="/ppt/slides/charts/chart32.xml" ContentType="application/vnd.openxmlformats-officedocument.drawingml.chart+xml"/>
  <Override PartName="/ppt/slides/charts/chart44.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8.xml" ContentType="application/vnd.openxmlformats-officedocument.drawingml.chart+xml"/>
  <Override PartName="/ppt/slides/charts/chart43.xml" ContentType="application/vnd.openxmlformats-officedocument.drawingml.chart+xml"/>
  <Override PartName="/ppt/slides/charts/chart3d.xml" ContentType="application/vnd.openxmlformats-officedocument.drawingml.chart+xml"/>
  <Override PartName="/ppt/slides/charts/chart3e.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bin" ContentType="image/png"/>
  <Override PartName="/ppt/slides/slidef.xml" ContentType="application/vnd.openxmlformats-officedocument.presentationml.slide+xml"/>
  <Override PartName="/ppt/slides/charts/chart1e.xml" ContentType="application/vnd.openxmlformats-officedocument.drawingml.chart+xml"/>
  <Override PartName="/ppt/slides/charts/chart26.xml" ContentType="application/vnd.openxmlformats-officedocument.drawingml.chart+xml"/>
  <Override PartName="/ppt/slides/charts/chart20.xml" ContentType="application/vnd.openxmlformats-officedocument.drawingml.chart+xml"/>
  <Override PartName="/ppt/slides/charts/chart21.xml" ContentType="application/vnd.openxmlformats-officedocument.drawingml.chart+xml"/>
  <Override PartName="/ppt/slides/charts/chart22.xml" ContentType="application/vnd.openxmlformats-officedocument.drawingml.chart+xml"/>
  <Override PartName="/ppt/slides/charts/chart2d.xml" ContentType="application/vnd.openxmlformats-officedocument.drawingml.chart+xml"/>
  <Override PartName="/ppt/slides/charts/chart2e.xml" ContentType="application/vnd.openxmlformats-officedocument.drawingml.chart+xml"/>
  <Override PartName="/ppt/slides/charts/chart2f.xml" ContentType="application/vnd.openxmlformats-officedocument.drawingml.chart+xml"/>
  <Override PartName="/ppt/slides/charts/chart30.xml" ContentType="application/vnd.openxmlformats-officedocument.drawingml.chart+xml"/>
  <Override PartName="/ppt/slides/charts/chart45.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08d83856ce474740"/>
  </p:sldMasterIdLst>
  <p:sldIdLst>
    <p:sldId id="270" r:id="R73dc15dc07eb4c0e"/>
    <p:sldId id="271" r:id="R92d8d618279a4e9b"/>
    <p:sldId id="272" r:id="Rda4947d0109449e1"/>
    <p:sldId id="273" r:id="R8ff507a602ba44e3"/>
    <p:sldId id="274" r:id="R589b80e6fa6840eb"/>
    <p:sldId id="275" r:id="R8bb61c8204ba4c4e"/>
    <p:sldId id="276" r:id="R0fd7e27eb3064624"/>
    <p:sldId id="277" r:id="R4f98dbf5e90749ff"/>
    <p:sldId id="278" r:id="R68386a98109e4cb9"/>
    <p:sldId id="279" r:id="R38567bc3287e40aa"/>
    <p:sldId id="280" r:id="R7460b0773f474a7a"/>
    <p:sldId id="281" r:id="R3267cbefae22452e"/>
    <p:sldId id="282" r:id="Rd6854b7867c14f5f"/>
    <p:sldId id="283" r:id="Rb79e3016cbe6476f"/>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Master" Target="/ppt/slideMasters/slideMaster2.xml" Id="R08d83856ce474740" /><Relationship Type="http://schemas.openxmlformats.org/officeDocument/2006/relationships/theme" Target="/ppt/slideMasters/theme/theme2.xml" Id="R68110b07f4434e87" /><Relationship Type="http://schemas.openxmlformats.org/officeDocument/2006/relationships/slide" Target="/ppt/slides/slidef.xml" Id="R73dc15dc07eb4c0e" /><Relationship Type="http://schemas.openxmlformats.org/officeDocument/2006/relationships/slide" Target="/ppt/slides/slide10.xml" Id="R92d8d618279a4e9b" /><Relationship Type="http://schemas.openxmlformats.org/officeDocument/2006/relationships/slide" Target="/ppt/slides/slide11.xml" Id="Rda4947d0109449e1" /><Relationship Type="http://schemas.openxmlformats.org/officeDocument/2006/relationships/slide" Target="/ppt/slides/slide12.xml" Id="R8ff507a602ba44e3" /><Relationship Type="http://schemas.openxmlformats.org/officeDocument/2006/relationships/tableStyles" Target="/ppt/tableStyles.xml" Id="Re8b62a3e35b6404c" /><Relationship Type="http://schemas.openxmlformats.org/officeDocument/2006/relationships/slide" Target="/ppt/slides/slide13.xml" Id="R589b80e6fa6840eb" /><Relationship Type="http://schemas.openxmlformats.org/officeDocument/2006/relationships/slide" Target="/ppt/slides/slide14.xml" Id="R8bb61c8204ba4c4e" /><Relationship Type="http://schemas.openxmlformats.org/officeDocument/2006/relationships/slide" Target="/ppt/slides/slide15.xml" Id="R0fd7e27eb3064624" /><Relationship Type="http://schemas.openxmlformats.org/officeDocument/2006/relationships/slide" Target="/ppt/slides/slide16.xml" Id="R4f98dbf5e90749ff" /><Relationship Type="http://schemas.openxmlformats.org/officeDocument/2006/relationships/slide" Target="/ppt/slides/slide17.xml" Id="R68386a98109e4cb9" /><Relationship Type="http://schemas.openxmlformats.org/officeDocument/2006/relationships/slide" Target="/ppt/slides/slide18.xml" Id="R38567bc3287e40aa" /><Relationship Type="http://schemas.openxmlformats.org/officeDocument/2006/relationships/slide" Target="/ppt/slides/slide19.xml" Id="R7460b0773f474a7a" /><Relationship Type="http://schemas.openxmlformats.org/officeDocument/2006/relationships/slide" Target="/ppt/slides/slide1a.xml" Id="R3267cbefae22452e" /><Relationship Type="http://schemas.openxmlformats.org/officeDocument/2006/relationships/slide" Target="/ppt/slides/slide1b.xml" Id="Rd6854b7867c14f5f" /><Relationship Type="http://schemas.openxmlformats.org/officeDocument/2006/relationships/slide" Target="/ppt/slides/slide1c.xml" Id="Rb79e3016cbe6476f"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2.xml" Id="Rdad1af17fda8424c"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2.xml" Id="R315e6ba156bd4aab" /></Relationships>
</file>

<file path=ppt/slideLayouts/_rels/slideLayout4.xml.rels>&#65279;<?xml version="1.0" encoding="utf-8"?><Relationships xmlns="http://schemas.openxmlformats.org/package/2006/relationships"><Relationship Type="http://schemas.openxmlformats.org/officeDocument/2006/relationships/image" Target="/ppt/media/image.bin" Id="Re2f7c15c0a52423d" /><Relationship Type="http://schemas.openxmlformats.org/officeDocument/2006/relationships/slideMaster" Target="/ppt/slideMasters/slideMaster2.xml" Id="Ra074f00d2eaf494b" /></Relationships>
</file>

<file path=ppt/slideLayouts/_rels/slideLayout5.xml.rels>&#65279;<?xml version="1.0" encoding="utf-8"?><Relationships xmlns="http://schemas.openxmlformats.org/package/2006/relationships"><Relationship Type="http://schemas.openxmlformats.org/officeDocument/2006/relationships/slideMaster" Target="/ppt/slideMasters/slideMaster2.xml" Id="R6b04f3458e0c4583"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e2f7c15c0a52423d">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cd6e15b358354de2" /><Relationship Type="http://schemas.openxmlformats.org/officeDocument/2006/relationships/slideLayout" Target="/ppt/slideLayouts/slideLayout2.xml" Id="R1ed8b4c9fb784347" /><Relationship Type="http://schemas.openxmlformats.org/officeDocument/2006/relationships/slideLayout" Target="/ppt/slideLayouts/slideLayout3.xml" Id="Ra7301e4490e647ce" /><Relationship Type="http://schemas.openxmlformats.org/officeDocument/2006/relationships/slideLayout" Target="/ppt/slideLayouts/slideLayout4.xml" Id="Rde9f0c2f4a5a4bc4" /><Relationship Type="http://schemas.openxmlformats.org/officeDocument/2006/relationships/slideLayout" Target="/ppt/slideLayouts/slideLayout5.xml" Id="R43e6fd19fbed45be" /><Relationship Type="http://schemas.openxmlformats.org/officeDocument/2006/relationships/image" Target="/ppt/media/image2.bin" Id="Rb9e96b76f68e4675" /><Relationship Type="http://schemas.openxmlformats.org/officeDocument/2006/relationships/image" Target="/ppt/media/image.bin" Id="R93ac2792bba6460b"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b9e96b76f68e4675"/>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93ac2792bba6460b">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de9f0c2f4a5a4bc4"/>
    <p:sldLayoutId id="2147483652" r:id="Ra7301e4490e647ce"/>
    <p:sldLayoutId id="2147483651" r:id="R1ed8b4c9fb784347"/>
    <p:sldLayoutId id="2147483654" r:id="R43e6fd19fbed45be"/>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slides/_rels/slide10.xml.rels>&#65279;<?xml version="1.0" encoding="utf-8"?><Relationships xmlns="http://schemas.openxmlformats.org/package/2006/relationships"><Relationship Type="http://schemas.openxmlformats.org/officeDocument/2006/relationships/slideLayout" Target="/ppt/slideLayouts/slideLayout2.xml" Id="R6ae00c6e02504659" /></Relationships>
</file>

<file path=ppt/slides/_rels/slide11.xml.rels>&#65279;<?xml version="1.0" encoding="utf-8"?><Relationships xmlns="http://schemas.openxmlformats.org/package/2006/relationships"><Relationship Type="http://schemas.openxmlformats.org/officeDocument/2006/relationships/chart" Target="/ppt/slides/charts/chart1e.xml" Id="Rab782d55f2b24eec" /><Relationship Type="http://schemas.openxmlformats.org/officeDocument/2006/relationships/slideLayout" Target="/ppt/slideLayouts/slideLayout5.xml" Id="Rf5267bc3076940d3" /></Relationships>
</file>

<file path=ppt/slides/_rels/slide12.xml.rels>&#65279;<?xml version="1.0" encoding="utf-8"?><Relationships xmlns="http://schemas.openxmlformats.org/package/2006/relationships"><Relationship Type="http://schemas.openxmlformats.org/officeDocument/2006/relationships/slideLayout" Target="/ppt/slideLayouts/slideLayout5.xml" Id="Rb8c1844576a044ed" /></Relationships>
</file>

<file path=ppt/slides/_rels/slide13.xml.rels>&#65279;<?xml version="1.0" encoding="utf-8"?><Relationships xmlns="http://schemas.openxmlformats.org/package/2006/relationships"><Relationship Type="http://schemas.openxmlformats.org/officeDocument/2006/relationships/slideLayout" Target="/ppt/slideLayouts/slideLayout5.xml" Id="R83a4e8c109004443" /><Relationship Type="http://schemas.openxmlformats.org/officeDocument/2006/relationships/chart" Target="/ppt/slides/charts/chart20.xml" Id="Rb3e66e87bb424c80" /><Relationship Type="http://schemas.openxmlformats.org/officeDocument/2006/relationships/chart" Target="/ppt/slides/charts/chart21.xml" Id="R864082ea13154009" /><Relationship Type="http://schemas.openxmlformats.org/officeDocument/2006/relationships/chart" Target="/ppt/slides/charts/chart22.xml" Id="R6f4977a6e82a4e9f" /></Relationships>
</file>

<file path=ppt/slides/_rels/slide14.xml.rels>&#65279;<?xml version="1.0" encoding="utf-8"?><Relationships xmlns="http://schemas.openxmlformats.org/package/2006/relationships"><Relationship Type="http://schemas.openxmlformats.org/officeDocument/2006/relationships/slideLayout" Target="/ppt/slideLayouts/slideLayout5.xml" Id="Rc811fba7cb1644a2" /><Relationship Type="http://schemas.openxmlformats.org/officeDocument/2006/relationships/chart" Target="/ppt/slides/charts/chart24.xml" Id="Reb0e1ea023ae4c0a" /><Relationship Type="http://schemas.openxmlformats.org/officeDocument/2006/relationships/chart" Target="/ppt/slides/charts/chart25.xml" Id="R3a4175ea54794cae" /><Relationship Type="http://schemas.openxmlformats.org/officeDocument/2006/relationships/chart" Target="/ppt/slides/charts/chart26.xml" Id="Rf779ba99cdcd401a" /></Relationships>
</file>

<file path=ppt/slides/_rels/slide15.xml.rels>&#65279;<?xml version="1.0" encoding="utf-8"?><Relationships xmlns="http://schemas.openxmlformats.org/package/2006/relationships"><Relationship Type="http://schemas.openxmlformats.org/officeDocument/2006/relationships/slideLayout" Target="/ppt/slideLayouts/slideLayout5.xml" Id="Rad56342cc19f4fb9" /><Relationship Type="http://schemas.openxmlformats.org/officeDocument/2006/relationships/chart" Target="/ppt/slides/charts/chart28.xml" Id="R0053f8612ab24ad7" /><Relationship Type="http://schemas.openxmlformats.org/officeDocument/2006/relationships/chart" Target="/ppt/slides/charts/chart29.xml" Id="Rcdf6f2c819d84397" /><Relationship Type="http://schemas.openxmlformats.org/officeDocument/2006/relationships/chart" Target="/ppt/slides/charts/chart2a.xml" Id="R325545750d48449c" /></Relationships>
</file>

<file path=ppt/slides/_rels/slide16.xml.rels>&#65279;<?xml version="1.0" encoding="utf-8"?><Relationships xmlns="http://schemas.openxmlformats.org/package/2006/relationships"><Relationship Type="http://schemas.openxmlformats.org/officeDocument/2006/relationships/image" Target="/ppt/media/image3.bin" Id="Rae0a41212ea94fc6" /><Relationship Type="http://schemas.openxmlformats.org/officeDocument/2006/relationships/image" Target="/ppt/media/image4.bin" Id="R9f387734f93c45bf" /><Relationship Type="http://schemas.openxmlformats.org/officeDocument/2006/relationships/slideLayout" Target="/ppt/slideLayouts/slideLayout5.xml" Id="Rea9c0a0c0f6646ae" /><Relationship Type="http://schemas.openxmlformats.org/officeDocument/2006/relationships/chart" Target="/ppt/slides/charts/chart2c.xml" Id="R319e3db509b044f6" /><Relationship Type="http://schemas.openxmlformats.org/officeDocument/2006/relationships/chart" Target="/ppt/slides/charts/chart2d.xml" Id="R497a34673990457b" /><Relationship Type="http://schemas.openxmlformats.org/officeDocument/2006/relationships/chart" Target="/ppt/slides/charts/chart2e.xml" Id="Rbcba4f3275904552" /><Relationship Type="http://schemas.openxmlformats.org/officeDocument/2006/relationships/chart" Target="/ppt/slides/charts/chart2f.xml" Id="R94efc872d471460f" /><Relationship Type="http://schemas.openxmlformats.org/officeDocument/2006/relationships/chart" Target="/ppt/slides/charts/chart30.xml" Id="R84a40a10d95c4739" /></Relationships>
</file>

<file path=ppt/slides/_rels/slide17.xml.rels>&#65279;<?xml version="1.0" encoding="utf-8"?><Relationships xmlns="http://schemas.openxmlformats.org/package/2006/relationships"><Relationship Type="http://schemas.openxmlformats.org/officeDocument/2006/relationships/image" Target="/ppt/media/image3.bin" Id="Rce8f09b3a6824399" /><Relationship Type="http://schemas.openxmlformats.org/officeDocument/2006/relationships/image" Target="/ppt/media/image4.bin" Id="R346db061717b4101" /><Relationship Type="http://schemas.openxmlformats.org/officeDocument/2006/relationships/slideLayout" Target="/ppt/slideLayouts/slideLayout5.xml" Id="R1c7c0258ee7d48b3" /><Relationship Type="http://schemas.openxmlformats.org/officeDocument/2006/relationships/chart" Target="/ppt/slides/charts/chart32.xml" Id="R3a9318d00bc94592" /><Relationship Type="http://schemas.openxmlformats.org/officeDocument/2006/relationships/chart" Target="/ppt/slides/charts/chart33.xml" Id="R16c71a16c8c149c6" /><Relationship Type="http://schemas.openxmlformats.org/officeDocument/2006/relationships/chart" Target="/ppt/slides/charts/chart34.xml" Id="R96ef96e0b043499d" /><Relationship Type="http://schemas.openxmlformats.org/officeDocument/2006/relationships/chart" Target="/ppt/slides/charts/chart35.xml" Id="Rb6b96ef7e258437f" /><Relationship Type="http://schemas.openxmlformats.org/officeDocument/2006/relationships/chart" Target="/ppt/slides/charts/chart36.xml" Id="R0b5ecbd8b6e04e84" /></Relationships>
</file>

<file path=ppt/slides/_rels/slide18.xml.rels>&#65279;<?xml version="1.0" encoding="utf-8"?><Relationships xmlns="http://schemas.openxmlformats.org/package/2006/relationships"><Relationship Type="http://schemas.openxmlformats.org/officeDocument/2006/relationships/image" Target="/ppt/media/image3.bin" Id="Rd6889cc063794b12" /><Relationship Type="http://schemas.openxmlformats.org/officeDocument/2006/relationships/image" Target="/ppt/media/image4.bin" Id="Re8f05051f4b14fd4" /><Relationship Type="http://schemas.openxmlformats.org/officeDocument/2006/relationships/slideLayout" Target="/ppt/slideLayouts/slideLayout5.xml" Id="Ra1c2880e883c44ec" /><Relationship Type="http://schemas.openxmlformats.org/officeDocument/2006/relationships/chart" Target="/ppt/slides/charts/chart38.xml" Id="R4cec27a4591a4b5d" /><Relationship Type="http://schemas.openxmlformats.org/officeDocument/2006/relationships/chart" Target="/ppt/slides/charts/chart39.xml" Id="Rf602cf19095843b6" /><Relationship Type="http://schemas.openxmlformats.org/officeDocument/2006/relationships/chart" Target="/ppt/slides/charts/chart3a.xml" Id="R8eb6e2fe7fcd4d58" /><Relationship Type="http://schemas.openxmlformats.org/officeDocument/2006/relationships/chart" Target="/ppt/slides/charts/chart3b.xml" Id="Rde98fda58a674e1b" /></Relationships>
</file>

<file path=ppt/slides/_rels/slide19.xml.rels>&#65279;<?xml version="1.0" encoding="utf-8"?><Relationships xmlns="http://schemas.openxmlformats.org/package/2006/relationships"><Relationship Type="http://schemas.openxmlformats.org/officeDocument/2006/relationships/slideLayout" Target="/ppt/slideLayouts/slideLayout5.xml" Id="Rcf10eb609d8d4a75" /></Relationships>
</file>

<file path=ppt/slides/_rels/slide1a.xml.rels>&#65279;<?xml version="1.0" encoding="utf-8"?><Relationships xmlns="http://schemas.openxmlformats.org/package/2006/relationships"><Relationship Type="http://schemas.openxmlformats.org/officeDocument/2006/relationships/chart" Target="/ppt/slides/charts/chart3d.xml" Id="R7d260cfada9e457c" /><Relationship Type="http://schemas.openxmlformats.org/officeDocument/2006/relationships/slideLayout" Target="/ppt/slideLayouts/slideLayout5.xml" Id="R125c11729a8b4050" /></Relationships>
</file>

<file path=ppt/slides/_rels/slide1b.xml.rels>&#65279;<?xml version="1.0" encoding="utf-8"?><Relationships xmlns="http://schemas.openxmlformats.org/package/2006/relationships"><Relationship Type="http://schemas.openxmlformats.org/officeDocument/2006/relationships/chart" Target="/ppt/slides/charts/chart3e.xml" Id="Rcd847f25e89546d0" /><Relationship Type="http://schemas.openxmlformats.org/officeDocument/2006/relationships/slideLayout" Target="/ppt/slideLayouts/slideLayout5.xml" Id="R83cdc33bbb714573" /></Relationships>
</file>

<file path=ppt/slides/_rels/slide1c.xml.rels>&#65279;<?xml version="1.0" encoding="utf-8"?><Relationships xmlns="http://schemas.openxmlformats.org/package/2006/relationships"><Relationship Type="http://schemas.openxmlformats.org/officeDocument/2006/relationships/slideLayout" Target="/ppt/slideLayouts/slideLayout5.xml" Id="R6b2537d5f4614fab" /><Relationship Type="http://schemas.openxmlformats.org/officeDocument/2006/relationships/chart" Target="/ppt/slides/charts/chart43.xml" Id="R94b3cb60f849470e" /><Relationship Type="http://schemas.openxmlformats.org/officeDocument/2006/relationships/chart" Target="/ppt/slides/charts/chart44.xml" Id="R5f15d320f177474c" /><Relationship Type="http://schemas.openxmlformats.org/officeDocument/2006/relationships/chart" Target="/ppt/slides/charts/chart45.xml" Id="R64e357b6abdc4369" /></Relationships>
</file>

<file path=ppt/slides/_rels/slidef.xml.rels>&#65279;<?xml version="1.0" encoding="utf-8"?><Relationships xmlns="http://schemas.openxmlformats.org/package/2006/relationships"><Relationship Type="http://schemas.openxmlformats.org/officeDocument/2006/relationships/slideLayout" Target="/ppt/slideLayouts/slideLayout4.xml" Id="R6a288a9184ce4631" /></Relationships>
</file>

<file path=ppt/slides/charts/chart1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c:v>
              </c:pt>
              <c:pt idx="1">
                <c:v>5.321000</c:v>
              </c:pt>
              <c:pt idx="2">
                <c:v>5.681994</c:v>
              </c:pt>
              <c:pt idx="3">
                <c:v>5.560788</c:v>
              </c:pt>
              <c:pt idx="4">
                <c:v>5.708661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5.715902</c:v>
              </c:pt>
              <c:pt idx="1">
                <c:v>5.210014</c:v>
              </c:pt>
              <c:pt idx="2">
                <c:v>5.579459</c:v>
              </c:pt>
              <c:pt idx="3">
                <c:v>5.444352</c:v>
              </c:pt>
              <c:pt idx="4">
                <c:v>5.614093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Föräldrakooperativet Sagolunden</c:v>
          </c:tx>
          <c:spPr>
            <a:solidFill>
              <a:srgbClr val="f9b590"/>
            </a:solidFill>
            <a:ln>
              <a:solidFill>
                <a:srgbClr val="f9b590"/>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6.559322</c:v>
              </c:pt>
              <c:pt idx="1">
                <c:v>6.642857</c:v>
              </c:pt>
              <c:pt idx="2">
                <c:v>6.454545</c:v>
              </c:pt>
              <c:pt idx="3">
                <c:v>6.136364</c:v>
              </c:pt>
              <c:pt idx="4">
                <c:v>6.866667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sourceLinked="0" formatCode="0.0;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2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0.933333</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0.066667</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0.066667</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0.133333</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0.733333</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0.066667</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0.066667</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0.933333</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0.133333</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0.866667</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0.666667</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0.133333</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0.933333</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0.066667</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0.733333</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0.200000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0.066667</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0.066667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0.333333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0.600000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0.133333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0.866667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0.200000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0.800000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0.066667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0.133333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0.800000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0.133333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0.866667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0.200000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0.800000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0.133333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0.266667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0.400000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0.133333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0.800000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0.066667</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0.066667</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0.066667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0.533333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0.333333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0.200000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0.200000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0.533333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0.066667</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0.200000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0.200000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0.600000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0.066667</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0.133333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0.400000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0.333333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0.066667</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0.133333</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0.133333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0.333333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0.400000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0.133333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0.333333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0.533333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0.900000</c:v>
              </c:pt>
              <c:pt idx="1">
                <c:v>0.933333</c:v>
              </c:pt>
              <c:pt idx="2">
                <c:v>0.866667</c:v>
              </c:pt>
              <c:pt idx="3">
                <c:v>0.933333</c:v>
              </c:pt>
              <c:pt idx="4">
                <c:v>0.866667</c:v>
              </c:pt>
              <c:pt idx="5">
                <c:v>0.866667</c:v>
              </c:pt>
              <c:pt idx="6">
                <c:v>1.000000</c:v>
              </c:pt>
              <c:pt idx="7">
                <c:v>0.933333</c:v>
              </c:pt>
              <c:pt idx="8">
                <c:v>0.666667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0.916667</c:v>
              </c:pt>
              <c:pt idx="1">
                <c:v>1.000000</c:v>
              </c:pt>
              <c:pt idx="2">
                <c:v>0.888889</c:v>
              </c:pt>
              <c:pt idx="3">
                <c:v>0.888889</c:v>
              </c:pt>
              <c:pt idx="4">
                <c:v>0.888889</c:v>
              </c:pt>
              <c:pt idx="5">
                <c:v>0.925926</c:v>
              </c:pt>
              <c:pt idx="6">
                <c:v>1.000000</c:v>
              </c:pt>
              <c:pt idx="7">
                <c:v>1.000000</c:v>
              </c:pt>
              <c:pt idx="8">
                <c:v>0.777778</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0.875000</c:v>
              </c:pt>
              <c:pt idx="1">
                <c:v>0.833333</c:v>
              </c:pt>
              <c:pt idx="2">
                <c:v>0.833333</c:v>
              </c:pt>
              <c:pt idx="3">
                <c:v>1.000000</c:v>
              </c:pt>
              <c:pt idx="4">
                <c:v>0.833333</c:v>
              </c:pt>
              <c:pt idx="5">
                <c:v>0.777778</c:v>
              </c:pt>
              <c:pt idx="6">
                <c:v>1.000000</c:v>
              </c:pt>
              <c:pt idx="7">
                <c:v>0.833333</c:v>
              </c:pt>
              <c:pt idx="8">
                <c:v>0.500000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3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0.800000</c:v>
              </c:pt>
              <c:pt idx="1">
                <c:v>0.800000</c:v>
              </c:pt>
              <c:pt idx="2">
                <c:v>0.733333</c:v>
              </c:pt>
              <c:pt idx="3">
                <c:v>0.866667</c:v>
              </c:pt>
              <c:pt idx="4">
                <c:v>0.755556</c:v>
              </c:pt>
              <c:pt idx="5">
                <c:v>0.800000</c:v>
              </c:pt>
              <c:pt idx="6">
                <c:v>0.733333</c:v>
              </c:pt>
              <c:pt idx="7">
                <c:v>0.733333</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0.777778</c:v>
              </c:pt>
              <c:pt idx="1">
                <c:v>0.777778</c:v>
              </c:pt>
              <c:pt idx="2">
                <c:v>0.777778</c:v>
              </c:pt>
              <c:pt idx="3">
                <c:v>0.777778</c:v>
              </c:pt>
              <c:pt idx="4">
                <c:v>0.703704</c:v>
              </c:pt>
              <c:pt idx="5">
                <c:v>0.777778</c:v>
              </c:pt>
              <c:pt idx="6">
                <c:v>0.666667</c:v>
              </c:pt>
              <c:pt idx="7">
                <c:v>0.666667</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0.833333</c:v>
              </c:pt>
              <c:pt idx="1">
                <c:v>0.833333</c:v>
              </c:pt>
              <c:pt idx="2">
                <c:v>0.666667</c:v>
              </c:pt>
              <c:pt idx="3">
                <c:v>1.000000</c:v>
              </c:pt>
              <c:pt idx="4">
                <c:v>0.833333</c:v>
              </c:pt>
              <c:pt idx="5">
                <c:v>0.833333</c:v>
              </c:pt>
              <c:pt idx="6">
                <c:v>0.833333</c:v>
              </c:pt>
              <c:pt idx="7">
                <c:v>0.833333</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layout/>
      <c:overlay val="0"/>
    </c:title>
    <c:plotArea>
      <c:layout/>
      <c:barChart>
        <c:barDir val="col"/>
        <c:grouping val="clustered"/>
        <c:varyColors val="1"/>
        <c:ser>
          <c:idx val="0"/>
          <c:order val="0"/>
          <c:tx>
            <c:v>Vilket år föddes ditt barn?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4"/>
              <c:pt idx="0">
                <c:v>2014</c:v>
              </c:pt>
              <c:pt idx="1">
                <c:v>2013</c:v>
              </c:pt>
              <c:pt idx="2">
                <c:v>2012</c:v>
              </c:pt>
              <c:pt idx="3">
                <c:v>2011</c:v>
              </c:pt>
            </c:strLit>
          </c:cat>
          <c:val>
            <c:numLit>
              <c:formatCode>General</c:formatCode>
              <c:ptCount val="4"/>
              <c:pt idx="0">
                <c:v>0.200000</c:v>
              </c:pt>
              <c:pt idx="1">
                <c:v>0.133333</c:v>
              </c:pt>
              <c:pt idx="2">
                <c:v>0.333333</c:v>
              </c:pt>
              <c:pt idx="3">
                <c:v>0.333333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dddddd"/>
              </a:solidFill>
              <a:ln>
                <a:noFill/>
              </a:ln>
            </c:spPr>
          </c:dPt>
          <c:dPt>
            <c:idx val="1"/>
            <c:invertIfNegative val="0"/>
            <c:bubble3D val="0"/>
            <c:spPr>
              <a:solidFill>
                <a:srgbClr val="f9b590"/>
              </a:solidFill>
              <a:ln>
                <a:noFill/>
              </a:ln>
            </c:spPr>
          </c:dPt>
          <c:dPt>
            <c:idx val="2"/>
            <c:invertIfNegative val="0"/>
            <c:bubble3D val="0"/>
            <c:spPr>
              <a:solidFill>
                <a:srgbClr val="b6b1d4"/>
              </a:solidFill>
              <a:ln>
                <a:noFill/>
              </a:ln>
            </c:spPr>
          </c:dPt>
          <c:dPt>
            <c:idx val="3"/>
            <c:invertIfNegative val="0"/>
            <c:bubble3D val="0"/>
            <c:spPr>
              <a:solidFill>
                <a:srgbClr val="e58977"/>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layout/>
      <c:overlay val="0"/>
    </c:title>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Flicka</c:v>
              </c:pt>
              <c:pt idx="1">
                <c:v>Pojke</c:v>
              </c:pt>
            </c:strLit>
          </c:cat>
          <c:val>
            <c:numLit>
              <c:formatCode>General</c:formatCode>
              <c:ptCount val="2"/>
              <c:pt idx="0">
                <c:v>0.600000</c:v>
              </c:pt>
              <c:pt idx="1">
                <c:v>0.400000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layout/>
      <c:overlay val="0"/>
    </c:title>
    <c:plotArea>
      <c:layout/>
      <c:barChart>
        <c:barDir val="col"/>
        <c:grouping val="clustered"/>
        <c:varyColors val="1"/>
        <c:ser>
          <c:idx val="0"/>
          <c:order val="0"/>
          <c:tx>
            <c:v>Vilket är ditt kön?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Kvinna</c:v>
              </c:pt>
              <c:pt idx="1">
                <c:v>Man</c:v>
              </c:pt>
            </c:strLit>
          </c:cat>
          <c:val>
            <c:numLit>
              <c:formatCode>General</c:formatCode>
              <c:ptCount val="2"/>
              <c:pt idx="0">
                <c:v>0.600000</c:v>
              </c:pt>
              <c:pt idx="1">
                <c:v>0.400000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2966400"/>
            <a:ext cx="8460000" cy="4356000"/>
            <a:chOff x="720000" y="2966400"/>
            <a:chExt cx="8460000" cy="4356000"/>
          </a:xfrm>
        </p:grpSpPr>
        <p:graphicFrame>
          <p:nvGraphicFramePr>
            <p:cNvPr id="5002" name="BodyContentTable"/>
            <p:cNvGraphicFramePr>
              <a:graphicFrameLocks/>
            </p:cNvGraphicFramePr>
            <p:nvPr/>
          </p:nvGraphicFramePr>
          <p:xfrm>
            <a:off x="720000" y="29664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Sagolunden</a:t>
              </a:r>
              <a:br/>
              <a:r>
                <a:rPr lang="en-GB" sz="1050" spc="50" noProof="1">
                  <a:solidFill>
                    <a:schemeClr val="tx1">
                      <a:lumMod val="249351"/>
                    </a:schemeClr>
                  </a:solidFill>
                </a:rPr>
                <a:t>och bygger på svar från </a:t>
              </a:r>
              <a:r>
                <a:rPr lang="en-GB" sz="1050" spc="50" noProof="1">
                  <a:solidFill>
                    <a:schemeClr val="tx1">
                      <a:lumMod val="249351"/>
                    </a:schemeClr>
                  </a:solidFill>
                </a:rPr>
                <a:t>15</a:t>
              </a:r>
              <a:r>
                <a:rPr lang="en-GB" sz="1050" spc="50" noProof="1">
                  <a:solidFill>
                    <a:schemeClr val="tx1">
                      <a:lumMod val="249351"/>
                    </a:schemeClr>
                  </a:solidFill>
                </a:rPr>
                <a:t> vårdnadshavare av </a:t>
              </a:r>
              <a:r>
                <a:rPr lang="en-GB" sz="1050" spc="50" noProof="1">
                  <a:solidFill>
                    <a:schemeClr val="tx1">
                      <a:lumMod val="249351"/>
                    </a:schemeClr>
                  </a:solidFill>
                </a:rPr>
                <a:t>23</a:t>
              </a:r>
              <a:r>
                <a:rPr lang="en-GB" sz="1050" spc="50" noProof="1">
                  <a:solidFill>
                    <a:schemeClr val="tx1">
                      <a:lumMod val="249351"/>
                    </a:schemeClr>
                  </a:solidFill>
                </a:rPr>
                <a:t> möjliga, alltså </a:t>
              </a:r>
              <a:r>
                <a:rPr lang="en-GB" sz="1050" spc="50" noProof="1">
                  <a:solidFill>
                    <a:schemeClr val="tx1">
                      <a:lumMod val="249351"/>
                    </a:schemeClr>
                  </a:solidFill>
                </a:rPr>
                <a:t>65.2%</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ab782d55f2b24eec"/>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Sagolunden</a:t>
              </a:r>
              <a:br/>
              <a:r>
                <a:rPr lang="en-GB" sz="1050" spc="50" noProof="1">
                  <a:solidFill>
                    <a:schemeClr val="tx1">
                      <a:lumMod val="249351"/>
                    </a:schemeClr>
                  </a:solidFill>
                </a:rPr>
                <a:t>och bygger på svar från </a:t>
              </a:r>
              <a:r>
                <a:rPr lang="en-GB" sz="1050" spc="50" noProof="1">
                  <a:solidFill>
                    <a:schemeClr val="tx1">
                      <a:lumMod val="249351"/>
                    </a:schemeClr>
                  </a:solidFill>
                </a:rPr>
                <a:t>15</a:t>
              </a:r>
              <a:r>
                <a:rPr lang="en-GB" sz="1050" spc="50" noProof="1">
                  <a:solidFill>
                    <a:schemeClr val="tx1">
                      <a:lumMod val="249351"/>
                    </a:schemeClr>
                  </a:solidFill>
                </a:rPr>
                <a:t> vårdnadshavare av </a:t>
              </a:r>
              <a:r>
                <a:rPr lang="en-GB" sz="1050" spc="50" noProof="1">
                  <a:solidFill>
                    <a:schemeClr val="tx1">
                      <a:lumMod val="249351"/>
                    </a:schemeClr>
                  </a:solidFill>
                </a:rPr>
                <a:t>23</a:t>
              </a:r>
              <a:r>
                <a:rPr lang="en-GB" sz="1050" spc="50" noProof="1">
                  <a:solidFill>
                    <a:schemeClr val="tx1">
                      <a:lumMod val="249351"/>
                    </a:schemeClr>
                  </a:solidFill>
                </a:rPr>
                <a:t> möjliga, alltså </a:t>
              </a:r>
              <a:r>
                <a:rPr lang="en-GB" sz="1050" spc="50" noProof="1">
                  <a:solidFill>
                    <a:schemeClr val="tx1">
                      <a:lumMod val="249351"/>
                    </a:schemeClr>
                  </a:solidFill>
                </a:rPr>
                <a:t>65.2%</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ska ge föräldrar tydlig information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möta personal som de känner</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b3e66e87bb424c80"/>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864082ea13154009"/>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6f4977a6e82a4e9f"/>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Sagolunden</a:t>
              </a:r>
              <a:br/>
              <a:r>
                <a:rPr lang="en-GB" sz="1050" spc="50" noProof="1">
                  <a:solidFill>
                    <a:schemeClr val="tx1">
                      <a:lumMod val="249351"/>
                    </a:schemeClr>
                  </a:solidFill>
                </a:rPr>
                <a:t>och bygger på svar från </a:t>
              </a:r>
              <a:r>
                <a:rPr lang="en-GB" sz="1050" spc="50" noProof="1">
                  <a:solidFill>
                    <a:schemeClr val="tx1">
                      <a:lumMod val="249351"/>
                    </a:schemeClr>
                  </a:solidFill>
                </a:rPr>
                <a:t>15</a:t>
              </a:r>
              <a:r>
                <a:rPr lang="en-GB" sz="1050" spc="50" noProof="1">
                  <a:solidFill>
                    <a:schemeClr val="tx1">
                      <a:lumMod val="249351"/>
                    </a:schemeClr>
                  </a:solidFill>
                </a:rPr>
                <a:t> vårdnadshavare av </a:t>
              </a:r>
              <a:r>
                <a:rPr lang="en-GB" sz="1050" spc="50" noProof="1">
                  <a:solidFill>
                    <a:schemeClr val="tx1">
                      <a:lumMod val="249351"/>
                    </a:schemeClr>
                  </a:solidFill>
                </a:rPr>
                <a:t>23</a:t>
              </a:r>
              <a:r>
                <a:rPr lang="en-GB" sz="1050" spc="50" noProof="1">
                  <a:solidFill>
                    <a:schemeClr val="tx1">
                      <a:lumMod val="249351"/>
                    </a:schemeClr>
                  </a:solidFill>
                </a:rPr>
                <a:t> möjliga, alltså </a:t>
              </a:r>
              <a:r>
                <a:rPr lang="en-GB" sz="1050" spc="50" noProof="1">
                  <a:solidFill>
                    <a:schemeClr val="tx1">
                      <a:lumMod val="249351"/>
                    </a:schemeClr>
                  </a:solidFill>
                </a:rPr>
                <a:t>65.2%</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utveckla förståelse för matematik</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eb0e1ea023ae4c0a"/>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3a4175ea54794cae"/>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f779ba99cdcd401a"/>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Sagolunden</a:t>
              </a:r>
              <a:br/>
              <a:r>
                <a:rPr lang="en-GB" sz="1050" spc="50" noProof="1">
                  <a:solidFill>
                    <a:schemeClr val="tx1">
                      <a:lumMod val="249351"/>
                    </a:schemeClr>
                  </a:solidFill>
                </a:rPr>
                <a:t>och bygger på svar från </a:t>
              </a:r>
              <a:r>
                <a:rPr lang="en-GB" sz="1050" spc="50" noProof="1">
                  <a:solidFill>
                    <a:schemeClr val="tx1">
                      <a:lumMod val="249351"/>
                    </a:schemeClr>
                  </a:solidFill>
                </a:rPr>
                <a:t>15</a:t>
              </a:r>
              <a:r>
                <a:rPr lang="en-GB" sz="1050" spc="50" noProof="1">
                  <a:solidFill>
                    <a:schemeClr val="tx1">
                      <a:lumMod val="249351"/>
                    </a:schemeClr>
                  </a:solidFill>
                </a:rPr>
                <a:t> vårdnadshavare av </a:t>
              </a:r>
              <a:r>
                <a:rPr lang="en-GB" sz="1050" spc="50" noProof="1">
                  <a:solidFill>
                    <a:schemeClr val="tx1">
                      <a:lumMod val="249351"/>
                    </a:schemeClr>
                  </a:solidFill>
                </a:rPr>
                <a:t>23</a:t>
              </a:r>
              <a:r>
                <a:rPr lang="en-GB" sz="1050" spc="50" noProof="1">
                  <a:solidFill>
                    <a:schemeClr val="tx1">
                      <a:lumMod val="249351"/>
                    </a:schemeClr>
                  </a:solidFill>
                </a:rPr>
                <a:t> möjliga, alltså </a:t>
              </a:r>
              <a:r>
                <a:rPr lang="en-GB" sz="1050" spc="50" noProof="1">
                  <a:solidFill>
                    <a:schemeClr val="tx1">
                      <a:lumMod val="249351"/>
                    </a:schemeClr>
                  </a:solidFill>
                </a:rPr>
                <a:t>65.2%</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Pr>
                <a:tblGrid>
                  <a:gridCol w="3744000"/>
                  <a:gridCol w="1872000"/>
                  <a:gridCol w="1872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ha inflytande på verksamhetens innehåll</a:t>
              </a:r>
            </a:p>
          </p:txBody>
        </p:sp>
        <p:sp>
          <p:nvSpPr>
            <p:cNvPr id="301" name="Cell_3_1_3_1"/>
            <p:cNvSpPr txBox="1"/>
            <p:nvPr/>
          </p:nvSpPr>
          <p:spPr>
            <a:xfrm>
              <a:off y="237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lära sig hur man fungerar tillsammans i en grupp</a:t>
              </a:r>
            </a:p>
          </p:txBody>
        </p:sp>
        <p:sp>
          <p:nvSpPr>
            <p:cNvPr id="401" name="Cell_4_1_4_1"/>
            <p:cNvSpPr txBox="1"/>
            <p:nvPr/>
          </p:nvSpPr>
          <p:spPr>
            <a:xfrm>
              <a:off y="291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kunna byta mellan olika aktiviteter under dagen</a:t>
              </a:r>
            </a:p>
          </p:txBody>
        </p:sp>
        <p:graphicFrame>
          <p:nvGraphicFramePr>
            <p:cNvPr id="5002" name="Chart_2_2_2_3"/>
            <p:cNvGraphicFramePr>
              <a:graphicFrameLocks/>
            </p:cNvGraphicFramePr>
            <p:nvPr/>
          </p:nvGraphicFramePr>
          <p:xfrm>
            <a:off y="1836000" x="4464000"/>
            <a:ext cx="3744000" cy="540000"/>
          </p:xfrm>
          <a:graphic>
            <a:graphicData uri="http://schemas.openxmlformats.org/drawingml/2006/chart">
              <c:chart xmlns:c="http://schemas.openxmlformats.org/drawingml/2006/chart" r:id="R0053f8612ab24ad7"/>
            </a:graphicData>
          </a:graphic>
        </p:graphicFrame>
        <p:graphicFrame>
          <p:nvGraphicFramePr>
            <p:cNvPr id="5003" name="Chart_3_2_3_3"/>
            <p:cNvGraphicFramePr>
              <a:graphicFrameLocks/>
            </p:cNvGraphicFramePr>
            <p:nvPr/>
          </p:nvGraphicFramePr>
          <p:xfrm>
            <a:off y="2376000" x="4464000"/>
            <a:ext cx="3744000" cy="540000"/>
          </p:xfrm>
          <a:graphic>
            <a:graphicData uri="http://schemas.openxmlformats.org/drawingml/2006/chart">
              <c:chart xmlns:c="http://schemas.openxmlformats.org/drawingml/2006/chart" r:id="Rcdf6f2c819d84397"/>
            </a:graphicData>
          </a:graphic>
        </p:graphicFrame>
        <p:graphicFrame>
          <p:nvGraphicFramePr>
            <p:cNvPr id="5004" name="Chart_4_2_4_3"/>
            <p:cNvGraphicFramePr>
              <a:graphicFrameLocks/>
            </p:cNvGraphicFramePr>
            <p:nvPr/>
          </p:nvGraphicFramePr>
          <p:xfrm>
            <a:off y="2916000" x="4464000"/>
            <a:ext cx="3744000" cy="1620000"/>
          </p:xfrm>
          <a:graphic>
            <a:graphicData uri="http://schemas.openxmlformats.org/drawingml/2006/chart">
              <c:chart xmlns:c="http://schemas.openxmlformats.org/drawingml/2006/chart" r:id="R325545750d48449c"/>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Sagolunden</a:t>
              </a:r>
              <a:br/>
              <a:r>
                <a:rPr lang="en-GB" sz="1050" spc="50" noProof="1">
                  <a:solidFill>
                    <a:schemeClr val="tx1">
                      <a:lumMod val="249351"/>
                    </a:schemeClr>
                  </a:solidFill>
                </a:rPr>
                <a:t>och bygger på svar från </a:t>
              </a:r>
              <a:r>
                <a:rPr lang="en-GB" sz="1050" spc="50" noProof="1">
                  <a:solidFill>
                    <a:schemeClr val="tx1">
                      <a:lumMod val="249351"/>
                    </a:schemeClr>
                  </a:solidFill>
                </a:rPr>
                <a:t>15</a:t>
              </a:r>
              <a:r>
                <a:rPr lang="en-GB" sz="1050" spc="50" noProof="1">
                  <a:solidFill>
                    <a:schemeClr val="tx1">
                      <a:lumMod val="249351"/>
                    </a:schemeClr>
                  </a:solidFill>
                </a:rPr>
                <a:t> vårdnadshavare av </a:t>
              </a:r>
              <a:r>
                <a:rPr lang="en-GB" sz="1050" spc="50" noProof="1">
                  <a:solidFill>
                    <a:schemeClr val="tx1">
                      <a:lumMod val="249351"/>
                    </a:schemeClr>
                  </a:solidFill>
                </a:rPr>
                <a:t>23</a:t>
              </a:r>
              <a:r>
                <a:rPr lang="en-GB" sz="1050" spc="50" noProof="1">
                  <a:solidFill>
                    <a:schemeClr val="tx1">
                      <a:lumMod val="249351"/>
                    </a:schemeClr>
                  </a:solidFill>
                </a:rPr>
                <a:t> möjliga, alltså </a:t>
              </a:r>
              <a:r>
                <a:rPr lang="en-GB" sz="1050" spc="50" noProof="1">
                  <a:solidFill>
                    <a:schemeClr val="tx1">
                      <a:lumMod val="249351"/>
                    </a:schemeClr>
                  </a:solidFill>
                </a:rPr>
                <a:t>65.2%</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Förskolan ska vara rolig, trygg och lärorik för alla barn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tar väl hand om mitt barn</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ska ge föräldrar tydlig information</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Föräldrar ska kunna vara med och påverka arbetet i fsk</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möta personal som de känner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319e3db509b044f6"/>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497a34673990457b"/>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bcba4f3275904552"/>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94efc872d471460f"/>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84a40a10d95c4739"/>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ae0a41212ea94fc6"/>
            <a:stretch>
              <a:fillRect/>
            </a:stretch>
          </p:blipFill>
          <p:spPr>
            <a:xfrm>
              <a:off x="3713020" y="1644568"/>
              <a:ext cx="2637744" cy="196125"/>
            </a:xfrm>
            <a:prstGeom prst="rect">
              <a:avLst/>
            </a:prstGeom>
          </p:spPr>
        </p:pic>
        <p:pic>
          <p:nvPicPr>
            <p:cNvPr id="5" name="Bildobjekt 4"/>
            <p:cNvPicPr>
              <a:picLocks noChangeAspect="1"/>
            </p:cNvPicPr>
            <p:nvPr/>
          </p:nvPicPr>
          <p:blipFill>
            <a:blip r:embed="R9f387734f93c45bf"/>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Sagolunden</a:t>
              </a:r>
              <a:br/>
              <a:r>
                <a:rPr lang="en-GB" sz="1050" spc="50" noProof="1">
                  <a:solidFill>
                    <a:schemeClr val="tx1">
                      <a:lumMod val="249351"/>
                    </a:schemeClr>
                  </a:solidFill>
                </a:rPr>
                <a:t>och bygger på svar från </a:t>
              </a:r>
              <a:r>
                <a:rPr lang="en-GB" sz="1050" spc="50" noProof="1">
                  <a:solidFill>
                    <a:schemeClr val="tx1">
                      <a:lumMod val="249351"/>
                    </a:schemeClr>
                  </a:solidFill>
                </a:rPr>
                <a:t>15</a:t>
              </a:r>
              <a:r>
                <a:rPr lang="en-GB" sz="1050" spc="50" noProof="1">
                  <a:solidFill>
                    <a:schemeClr val="tx1">
                      <a:lumMod val="249351"/>
                    </a:schemeClr>
                  </a:solidFill>
                </a:rPr>
                <a:t> vårdnadshavare av </a:t>
              </a:r>
              <a:r>
                <a:rPr lang="en-GB" sz="1050" spc="50" noProof="1">
                  <a:solidFill>
                    <a:schemeClr val="tx1">
                      <a:lumMod val="249351"/>
                    </a:schemeClr>
                  </a:solidFill>
                </a:rPr>
                <a:t>23</a:t>
              </a:r>
              <a:r>
                <a:rPr lang="en-GB" sz="1050" spc="50" noProof="1">
                  <a:solidFill>
                    <a:schemeClr val="tx1">
                      <a:lumMod val="249351"/>
                    </a:schemeClr>
                  </a:solidFill>
                </a:rPr>
                <a:t> möjliga, alltså </a:t>
              </a:r>
              <a:r>
                <a:rPr lang="en-GB" sz="1050" spc="50" noProof="1">
                  <a:solidFill>
                    <a:schemeClr val="tx1">
                      <a:lumMod val="249351"/>
                    </a:schemeClr>
                  </a:solidFill>
                </a:rPr>
                <a:t>65.2%</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6.4</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ingå i mindre och större grupper under delar av dagen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ha inflytande på verksamhetens innehåll</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lära sig hur man fungerar tillsammans i en grupp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känna glädjen av att lära sig och känna att de behövs i gruppen</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kunna byta mellan olika aktiviteter under dagen</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3a9318d00bc94592"/>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16c71a16c8c149c6"/>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96ef96e0b043499d"/>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b6b96ef7e258437f"/>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0b5ecbd8b6e04e84"/>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ce8f09b3a6824399"/>
            <a:stretch>
              <a:fillRect/>
            </a:stretch>
          </p:blipFill>
          <p:spPr>
            <a:xfrm>
              <a:off x="3713020" y="1644568"/>
              <a:ext cx="2637744" cy="196125"/>
            </a:xfrm>
            <a:prstGeom prst="rect">
              <a:avLst/>
            </a:prstGeom>
          </p:spPr>
        </p:pic>
        <p:pic>
          <p:nvPicPr>
            <p:cNvPr id="5" name="Bildobjekt 4"/>
            <p:cNvPicPr>
              <a:picLocks noChangeAspect="1"/>
            </p:cNvPicPr>
            <p:nvPr/>
          </p:nvPicPr>
          <p:blipFill>
            <a:blip r:embed="R346db061717b4101"/>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Sagolunden</a:t>
              </a:r>
              <a:br/>
              <a:r>
                <a:rPr lang="en-GB" sz="1050" spc="50" noProof="1">
                  <a:solidFill>
                    <a:schemeClr val="tx1">
                      <a:lumMod val="249351"/>
                    </a:schemeClr>
                  </a:solidFill>
                </a:rPr>
                <a:t>och bygger på svar från </a:t>
              </a:r>
              <a:r>
                <a:rPr lang="en-GB" sz="1050" spc="50" noProof="1">
                  <a:solidFill>
                    <a:schemeClr val="tx1">
                      <a:lumMod val="249351"/>
                    </a:schemeClr>
                  </a:solidFill>
                </a:rPr>
                <a:t>15</a:t>
              </a:r>
              <a:r>
                <a:rPr lang="en-GB" sz="1050" spc="50" noProof="1">
                  <a:solidFill>
                    <a:schemeClr val="tx1">
                      <a:lumMod val="249351"/>
                    </a:schemeClr>
                  </a:solidFill>
                </a:rPr>
                <a:t> vårdnadshavare av </a:t>
              </a:r>
              <a:r>
                <a:rPr lang="en-GB" sz="1050" spc="50" noProof="1">
                  <a:solidFill>
                    <a:schemeClr val="tx1">
                      <a:lumMod val="249351"/>
                    </a:schemeClr>
                  </a:solidFill>
                </a:rPr>
                <a:t>23</a:t>
              </a:r>
              <a:r>
                <a:rPr lang="en-GB" sz="1050" spc="50" noProof="1">
                  <a:solidFill>
                    <a:schemeClr val="tx1">
                      <a:lumMod val="249351"/>
                    </a:schemeClr>
                  </a:solidFill>
                </a:rPr>
                <a:t> möjliga, alltså </a:t>
              </a:r>
              <a:r>
                <a:rPr lang="en-GB" sz="1050" spc="50" noProof="1">
                  <a:solidFill>
                    <a:schemeClr val="tx1">
                      <a:lumMod val="249351"/>
                    </a:schemeClr>
                  </a:solidFill>
                </a:rPr>
                <a:t>65.2%</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6.4</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språket</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förståelse för matematik</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får möjlighet att utveckla förståelse för naturvetenskap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Flickor och pojkar har samma möjligheter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4cec27a4591a4b5d"/>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f602cf19095843b6"/>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8eb6e2fe7fcd4d58"/>
            </a:graphicData>
          </a:graphic>
        </p:graphicFrame>
        <p:graphicFrame>
          <p:nvGraphicFramePr>
            <p:cNvPr id="5005" name="Chart_5_2_5_3"/>
            <p:cNvGraphicFramePr>
              <a:graphicFrameLocks/>
            </p:cNvGraphicFramePr>
            <p:nvPr/>
          </p:nvGraphicFramePr>
          <p:xfrm>
            <a:off y="3456000" x="3780000"/>
            <a:ext cx="2880000" cy="2700000"/>
          </p:xfrm>
          <a:graphic>
            <a:graphicData uri="http://schemas.openxmlformats.org/drawingml/2006/chart">
              <c:chart xmlns:c="http://schemas.openxmlformats.org/drawingml/2006/chart" r:id="Rde98fda58a674e1b"/>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d6889cc063794b12"/>
            <a:stretch>
              <a:fillRect/>
            </a:stretch>
          </p:blipFill>
          <p:spPr>
            <a:xfrm>
              <a:off x="3713020" y="1644568"/>
              <a:ext cx="2637744" cy="196125"/>
            </a:xfrm>
            <a:prstGeom prst="rect">
              <a:avLst/>
            </a:prstGeom>
          </p:spPr>
        </p:pic>
        <p:pic>
          <p:nvPicPr>
            <p:cNvPr id="5" name="Bildobjekt 4"/>
            <p:cNvPicPr>
              <a:picLocks noChangeAspect="1"/>
            </p:cNvPicPr>
            <p:nvPr/>
          </p:nvPicPr>
          <p:blipFill>
            <a:blip r:embed="Re8f05051f4b14fd4"/>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förskolans resultat uppdelat per avdelning.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Sagolunden</a:t>
              </a:r>
              <a:br/>
              <a:r>
                <a:rPr lang="en-GB" sz="1050" spc="50" noProof="1">
                  <a:solidFill>
                    <a:schemeClr val="tx1">
                      <a:lumMod val="249351"/>
                    </a:schemeClr>
                  </a:solidFill>
                </a:rPr>
                <a:t>och bygger på svar från </a:t>
              </a:r>
              <a:r>
                <a:rPr lang="en-GB" sz="1050" spc="50" noProof="1">
                  <a:solidFill>
                    <a:schemeClr val="tx1">
                      <a:lumMod val="249351"/>
                    </a:schemeClr>
                  </a:solidFill>
                </a:rPr>
                <a:t>15</a:t>
              </a:r>
              <a:r>
                <a:rPr lang="en-GB" sz="1050" spc="50" noProof="1">
                  <a:solidFill>
                    <a:schemeClr val="tx1">
                      <a:lumMod val="249351"/>
                    </a:schemeClr>
                  </a:solidFill>
                </a:rPr>
                <a:t> vårdnadshavare av </a:t>
              </a:r>
              <a:r>
                <a:rPr lang="en-GB" sz="1050" spc="50" noProof="1">
                  <a:solidFill>
                    <a:schemeClr val="tx1">
                      <a:lumMod val="249351"/>
                    </a:schemeClr>
                  </a:solidFill>
                </a:rPr>
                <a:t>23</a:t>
              </a:r>
              <a:r>
                <a:rPr lang="en-GB" sz="1050" spc="50" noProof="1">
                  <a:solidFill>
                    <a:schemeClr val="tx1">
                      <a:lumMod val="249351"/>
                    </a:schemeClr>
                  </a:solidFill>
                </a:rPr>
                <a:t> möjliga, alltså </a:t>
              </a:r>
              <a:r>
                <a:rPr lang="en-GB" sz="1050" spc="50" noProof="1">
                  <a:solidFill>
                    <a:schemeClr val="tx1">
                      <a:lumMod val="249351"/>
                    </a:schemeClr>
                  </a:solidFill>
                </a:rPr>
                <a:t>65.2%</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1440000"/>
                  <a:gridCol w="1296000"/>
                  <a:gridCol w="1296000"/>
                  <a:gridCol w="1296000"/>
                  <a:gridCol w="1296000"/>
                  <a:gridCol w="1296000"/>
                  <a:gridCol w="1296000"/>
                </a:tblGrid>
                <!--columnGroups:.-->
                <a:tr h="100000">
                  <a:tc>
                    <a:txBody>
                      <a:bodyPr/>
                      <a:lstStyle/>
                      <a:p>
                        <a:pPr fontAlgn="t" algn="l">
                          <a:defRPr spc="50"/>
                        </a:pPr>
                        <a:endParaRPr dirty="0" sz="1000"/>
                      </a:p>
                    </a:txBody>
                    <a:tcPr marR="72000" marT="36000" marB="36000"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TRYGGHET OCH GEMENSKAP</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INFORMATION OCH INFLYTANDE</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FÖRUTSÄTTNINGAR</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PEDAGOGIK</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KONTINUITET</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endParaRPr dirty="0" sz="1000"/>
                      </a:p>
                    </a:txBody>
                    <a:tcPr marR="72000" marT="36000" marB="36000"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r>
                <!--columnGroups:.-->
                <a:tr h="100000">
                  <a:tc>
                    <a:txBody>
                      <a:bodyPr/>
                      <a:lstStyle/>
                      <a:p>
                        <a:pPr fontAlgn="ctr" algn="l">
                          <a:defRPr spc="50"/>
                        </a:pPr>
                        <a:r>
                          <a:rPr sz="900" b="1" lang="en-GB" spc="50" noProof="1"/>
                          <a:t>Föräldrakooperativet Sagolunden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6.6</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6.6</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6.5</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6.1</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6.9</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a:noFill/>
                      </a:lnB>
                    </a:tcPr>
                  </a:tc>
                </a:tr>
                <!--columnGroups:.-->
                <a:tr h="100000">
                  <a:tc>
                    <a:txBody>
                      <a:bodyPr/>
                      <a:lstStyle/>
                      <a:p>
                        <a:pPr fontAlgn="ctr" algn="l">
                          <a:defRPr spc="50"/>
                        </a:pPr>
                        <a:r>
                          <a:rPr sz="900" lang="en-GB" spc="50" noProof="1"/>
                          <a:t>Lunden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6.7</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6.7</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6.6</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6.3</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6.8</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w="6350">
                        <a:solidFill>
                          <a:schemeClr val="tx2">
                            <a:lumMod val="447059"/>
                          </a:schemeClr>
                        </a:solidFill>
                        <a:prstDash val="solid"/>
                        <a:round/>
                        <a:headEnd w="med" len="med" type="none"/>
                        <a:tailEnd w="med" len="med" type="none"/>
                      </a:lnB>
                    </a:tcPr>
                  </a:tc>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Sagolunden</a:t>
              </a:r>
              <a:br/>
              <a:r>
                <a:rPr lang="en-GB" sz="1050" spc="50" noProof="1">
                  <a:solidFill>
                    <a:schemeClr val="tx1">
                      <a:lumMod val="249351"/>
                    </a:schemeClr>
                  </a:solidFill>
                </a:rPr>
                <a:t>och bygger på svar från </a:t>
              </a:r>
              <a:r>
                <a:rPr lang="en-GB" sz="1050" spc="50" noProof="1">
                  <a:solidFill>
                    <a:schemeClr val="tx1">
                      <a:lumMod val="249351"/>
                    </a:schemeClr>
                  </a:solidFill>
                </a:rPr>
                <a:t>15</a:t>
              </a:r>
              <a:r>
                <a:rPr lang="en-GB" sz="1050" spc="50" noProof="1">
                  <a:solidFill>
                    <a:schemeClr val="tx1">
                      <a:lumMod val="249351"/>
                    </a:schemeClr>
                  </a:solidFill>
                </a:rPr>
                <a:t> vårdnadshavare av </a:t>
              </a:r>
              <a:r>
                <a:rPr lang="en-GB" sz="1050" spc="50" noProof="1">
                  <a:solidFill>
                    <a:schemeClr val="tx1">
                      <a:lumMod val="249351"/>
                    </a:schemeClr>
                  </a:solidFill>
                </a:rPr>
                <a:t>23</a:t>
              </a:r>
              <a:r>
                <a:rPr lang="en-GB" sz="1050" spc="50" noProof="1">
                  <a:solidFill>
                    <a:schemeClr val="tx1">
                      <a:lumMod val="249351"/>
                    </a:schemeClr>
                  </a:solidFill>
                </a:rPr>
                <a:t> möjliga, alltså </a:t>
              </a:r>
              <a:r>
                <a:rPr lang="en-GB" sz="1050" spc="50" noProof="1">
                  <a:solidFill>
                    <a:schemeClr val="tx1">
                      <a:lumMod val="249351"/>
                    </a:schemeClr>
                  </a:solidFill>
                </a:rPr>
                <a:t>65.2%</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7d260cfada9e457c"/>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Sagolunden</a:t>
              </a:r>
              <a:br/>
              <a:r>
                <a:rPr lang="en-GB" sz="1050" spc="50" noProof="1">
                  <a:solidFill>
                    <a:schemeClr val="tx1">
                      <a:lumMod val="249351"/>
                    </a:schemeClr>
                  </a:solidFill>
                </a:rPr>
                <a:t>och bygger på svar från </a:t>
              </a:r>
              <a:r>
                <a:rPr lang="en-GB" sz="1050" spc="50" noProof="1">
                  <a:solidFill>
                    <a:schemeClr val="tx1">
                      <a:lumMod val="249351"/>
                    </a:schemeClr>
                  </a:solidFill>
                </a:rPr>
                <a:t>15</a:t>
              </a:r>
              <a:r>
                <a:rPr lang="en-GB" sz="1050" spc="50" noProof="1">
                  <a:solidFill>
                    <a:schemeClr val="tx1">
                      <a:lumMod val="249351"/>
                    </a:schemeClr>
                  </a:solidFill>
                </a:rPr>
                <a:t> vårdnadshavare av </a:t>
              </a:r>
              <a:r>
                <a:rPr lang="en-GB" sz="1050" spc="50" noProof="1">
                  <a:solidFill>
                    <a:schemeClr val="tx1">
                      <a:lumMod val="249351"/>
                    </a:schemeClr>
                  </a:solidFill>
                </a:rPr>
                <a:t>23</a:t>
              </a:r>
              <a:r>
                <a:rPr lang="en-GB" sz="1050" spc="50" noProof="1">
                  <a:solidFill>
                    <a:schemeClr val="tx1">
                      <a:lumMod val="249351"/>
                    </a:schemeClr>
                  </a:solidFill>
                </a:rPr>
                <a:t> möjliga, alltså </a:t>
              </a:r>
              <a:r>
                <a:rPr lang="en-GB" sz="1050" spc="50" noProof="1">
                  <a:solidFill>
                    <a:schemeClr val="tx1">
                      <a:lumMod val="249351"/>
                    </a:schemeClr>
                  </a:solidFill>
                </a:rPr>
                <a:t>65.2%</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cd847f25e89546d0"/>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Sagolunden</a:t>
              </a:r>
              <a:br/>
              <a:r>
                <a:rPr lang="en-GB" sz="1050" spc="50" noProof="1">
                  <a:solidFill>
                    <a:schemeClr val="tx1">
                      <a:lumMod val="249351"/>
                    </a:schemeClr>
                  </a:solidFill>
                </a:rPr>
                <a:t>och bygger på svar från </a:t>
              </a:r>
              <a:r>
                <a:rPr lang="en-GB" sz="1050" spc="50" noProof="1">
                  <a:solidFill>
                    <a:schemeClr val="tx1">
                      <a:lumMod val="249351"/>
                    </a:schemeClr>
                  </a:solidFill>
                </a:rPr>
                <a:t>15</a:t>
              </a:r>
              <a:r>
                <a:rPr lang="en-GB" sz="1050" spc="50" noProof="1">
                  <a:solidFill>
                    <a:schemeClr val="tx1">
                      <a:lumMod val="249351"/>
                    </a:schemeClr>
                  </a:solidFill>
                </a:rPr>
                <a:t> vårdnadshavare av </a:t>
              </a:r>
              <a:r>
                <a:rPr lang="en-GB" sz="1050" spc="50" noProof="1">
                  <a:solidFill>
                    <a:schemeClr val="tx1">
                      <a:lumMod val="249351"/>
                    </a:schemeClr>
                  </a:solidFill>
                </a:rPr>
                <a:t>23</a:t>
              </a:r>
              <a:r>
                <a:rPr lang="en-GB" sz="1050" spc="50" noProof="1">
                  <a:solidFill>
                    <a:schemeClr val="tx1">
                      <a:lumMod val="249351"/>
                    </a:schemeClr>
                  </a:solidFill>
                </a:rPr>
                <a:t> möjliga, alltså </a:t>
              </a:r>
              <a:r>
                <a:rPr lang="en-GB" sz="1050" spc="50" noProof="1">
                  <a:solidFill>
                    <a:schemeClr val="tx1">
                      <a:lumMod val="249351"/>
                    </a:schemeClr>
                  </a:solidFill>
                </a:rPr>
                <a:t>65.2%</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r:id="R94b3cb60f849470e"/>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r:id="R5f15d320f177474c"/>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r:id="R64e357b6abdc4369"/>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8460000" cy="4356000"/>
            <a:chOff x="1044000" y="4680000"/>
            <a:chExt cx="8460000" cy="4356000"/>
          </a:xfrm>
        </p:grpSpPr>
        <p:graphicFrame>
          <p:nvGraphicFramePr>
            <p:cNvPr id="5002" name="BodyContentTable"/>
            <p:cNvGraphicFramePr>
              <a:graphicFrameLocks/>
            </p:cNvGraphicFramePr>
            <p:nvPr/>
          </p:nvGraphicFramePr>
          <p:xfrm>
            <a:off x="1044000" y="4680000"/>
            <a:ext cx="8460000" cy="4356000"/>
          </p:xfrm>
          <a:graphic>
            <a:graphicData uri="http://schemas.openxmlformats.org/drawingml/2006/table">
              <a:tbl>
                <a:tblPr>
</a:tblPr>
                <a:tblGrid>
                  <a:gridCol w="7812000">
                    <a:extLst>
                      <a:ext uri="{9D8B030D-6E8A-4147-A177-3AD203B41FA5}">
                        <a16:colId xmlns:a16="http://schemas.microsoft.com/office/drawing/2014/main" val="20000"/>
                      </a:ext>
                    </a:extLst>
                  </a:gridCol>
                </a:tblGrid>
                <a:tr h="0">
                  <a:tc>
                    <a:txBody>
                      <a:bodyPr/>
                      <a:lstStyle/>
                      <a:p>
                        <a:pPr fontAlgn="ctr" algn="ctr"/>
                        <a:r>
                          <a:rPr lang="en-GB" sz="1400" spc="50" noProof="1"/>
                          <a:t>Sammanfattande resultat</a:t>
                        </a:r>
                      </a:p>
                    </a:txBody>
                    <a:tcPr marL="0" marR="0" marT="0" marB="0">
                      <a:lnL>
                        <a:noFill/>
                      </a:lnL>
                      <a:lnR>
                        <a:noFill/>
                      </a:lnR>
                      <a:lnT>
                        <a:noFill/>
                      </a:lnT>
                      <a:lnB>
                        <a:noFill/>
                      </a:lnB>
                    </a:tcPr>
                  </a:tc>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Föräldrakooperativet Sagolunden</a:t>
              </a:r>
              <a:br>
                <a:rPr sz="2400" dirty="0">
                  <a:solidFill>
                    <a:schemeClr val="tx2"/>
                  </a:solidFill>
                </a:rPr>
              </a:br>
              <a:br>
                <a:rPr sz="2400" dirty="0">
                  <a:solidFill>
                    <a:schemeClr val="tx2"/>
                  </a:solidFill>
                </a:rPr>
              </a:br>
              <a:endParaRPr sz="2400" dirty="0">
                <a:solidFill>
                  <a:schemeClr val="tx2"/>
                </a:solidFill>
              </a:endParaRPr>
            </a:p>
          </p:txBody>
        </p:sp>
      </p:grpSp>
    </p:spTree>
    <p:extLst>
      <p:ext uri="{BB962C8B-B14F-4D97-AF65-F5344CB8AC3E}">
        <p14:creationId xmlns:p14="http://schemas.microsoft.com/office/powerpoint/2010/main" val="1977187813"/>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2017-02-07T12:37:45.318Z</dcterms:created>
  <dcterms:modified xsi:type="dcterms:W3CDTF">2017-02-07T12:37:45.318Z</dcterms:modified>
</cp:coreProperties>
</file>